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77" r:id="rId2"/>
    <p:sldId id="258" r:id="rId3"/>
    <p:sldId id="278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263" r:id="rId14"/>
    <p:sldId id="264" r:id="rId15"/>
    <p:sldId id="280" r:id="rId16"/>
    <p:sldId id="316" r:id="rId17"/>
    <p:sldId id="315" r:id="rId18"/>
    <p:sldId id="270" r:id="rId19"/>
    <p:sldId id="317" r:id="rId20"/>
    <p:sldId id="318" r:id="rId21"/>
    <p:sldId id="319" r:id="rId22"/>
    <p:sldId id="320" r:id="rId23"/>
    <p:sldId id="321" r:id="rId24"/>
    <p:sldId id="32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CB6BBEF7-9717-4733-A929-535518E6EBF6}">
          <p14:sldIdLst>
            <p14:sldId id="277"/>
            <p14:sldId id="258"/>
            <p14:sldId id="278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</p14:sldIdLst>
        </p14:section>
        <p14:section name="丰富演示文稿" id="{E2D565D1-BA5E-44E6-A40E-50A644912248}">
          <p14:sldIdLst>
            <p14:sldId id="263"/>
            <p14:sldId id="264"/>
            <p14:sldId id="280"/>
            <p14:sldId id="316"/>
            <p14:sldId id="315"/>
          </p14:sldIdLst>
        </p14:section>
        <p14:section name="共享演示文稿" id="{71D59651-8EFA-4415-9623-98B4C4A8699C}">
          <p14:sldIdLst>
            <p14:sldId id="270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您感觉如何？" id="{3DAC647D-1BDE-4B25-A7F1-4DBC272CFF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2" autoAdjust="0"/>
    <p:restoredTop sz="99828" autoAdjust="0"/>
  </p:normalViewPr>
  <p:slideViewPr>
    <p:cSldViewPr>
      <p:cViewPr varScale="1">
        <p:scale>
          <a:sx n="108" d="100"/>
          <a:sy n="108" d="100"/>
        </p:scale>
        <p:origin x="-151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17/10/11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本演示文稿演示了 PowerPoint 的新功能，最好在幻灯片放映模式下查看。设计这些幻灯片，是为了让您在 PowerPoint 2011 中制作演示文稿时获得一些启发！</a:t>
            </a:r>
          </a:p>
          <a:p>
            <a:pPr marL="0" algn="l" defTabSz="914400">
              <a:buNone/>
            </a:pPr>
            <a:endParaRPr lang="en-US" dirty="0" smtClean="0"/>
          </a:p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要获得更多的样本模板，请单击“文件”菜单，然后单击“根据模板新建”。在“模板”下，单击“演示文稿”。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20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 eaLnBrk="1" latinLnBrk="0" hangingPunct="1">
              <a:buNone/>
              <a:defRPr kumimoji="0"/>
            </a:lvl1pPr>
          </a:lstStyle>
          <a:p>
            <a:pPr eaLnBrk="1" latinLnBrk="0" hangingPunct="1"/>
            <a:r>
              <a:rPr lang="zh-CN" altLang="en-US" smtClean="0"/>
              <a:t>单击图标添加媒体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sz="2400">
                <a:solidFill>
                  <a:schemeClr val="bg1"/>
                </a:solidFill>
              </a:defRPr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sz="3200"/>
            </a:lvl1pPr>
            <a:lvl2pPr marL="457200" indent="0" eaLnBrk="1" latinLnBrk="0" hangingPunct="1">
              <a:buNone/>
              <a:defRPr kumimoji="0" sz="2800"/>
            </a:lvl2pPr>
            <a:lvl3pPr marL="914400" indent="0" eaLnBrk="1" latinLnBrk="0" hangingPunct="1">
              <a:buNone/>
              <a:defRPr kumimoji="0" sz="2400"/>
            </a:lvl3pPr>
            <a:lvl4pPr marL="1371600" indent="0" eaLnBrk="1" latinLnBrk="0" hangingPunct="1">
              <a:buNone/>
              <a:defRPr kumimoji="0" sz="2000"/>
            </a:lvl4pPr>
            <a:lvl5pPr marL="1828800" indent="0" eaLnBrk="1" latinLnBrk="0" hangingPunct="1">
              <a:buNone/>
              <a:defRPr kumimoji="0" sz="2000"/>
            </a:lvl5pPr>
            <a:lvl6pPr marL="2286000" indent="0" eaLnBrk="1" latinLnBrk="0" hangingPunct="1">
              <a:buNone/>
              <a:defRPr kumimoji="0" sz="2000"/>
            </a:lvl6pPr>
            <a:lvl7pPr marL="2743200" indent="0" eaLnBrk="1" latinLnBrk="0" hangingPunct="1">
              <a:buNone/>
              <a:defRPr kumimoji="0" sz="2000"/>
            </a:lvl7pPr>
            <a:lvl8pPr marL="3200400" indent="0" eaLnBrk="1" latinLnBrk="0" hangingPunct="1">
              <a:buNone/>
              <a:defRPr kumimoji="0" sz="2000"/>
            </a:lvl8pPr>
            <a:lvl9pPr marL="3657600" indent="0" eaLnBrk="1" latinLnBrk="0" hangingPunct="1">
              <a:buNone/>
              <a:defRPr kumimoji="0" sz="2000"/>
            </a:lvl9pPr>
          </a:lstStyle>
          <a:p>
            <a:pPr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sz="1400"/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竖排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    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sz="3000" b="1" cap="all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solidFill>
                  <a:srgbClr val="FF6600"/>
                </a:solidFill>
                <a:latin typeface="Calibri"/>
                <a:ea typeface="+mn-ea"/>
                <a:cs typeface="+mn-cs"/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sz="2000" b="1"/>
            </a:lvl2pPr>
            <a:lvl3pPr marL="914400" indent="0" eaLnBrk="1" latinLnBrk="0" hangingPunct="1">
              <a:buNone/>
              <a:defRPr kumimoji="0" sz="1800" b="1"/>
            </a:lvl3pPr>
            <a:lvl4pPr marL="1371600" indent="0" eaLnBrk="1" latinLnBrk="0" hangingPunct="1">
              <a:buNone/>
              <a:defRPr kumimoji="0" sz="1600" b="1"/>
            </a:lvl4pPr>
            <a:lvl5pPr marL="1828800" indent="0" eaLnBrk="1" latinLnBrk="0" hangingPunct="1">
              <a:buNone/>
              <a:defRPr kumimoji="0" sz="1600" b="1"/>
            </a:lvl5pPr>
            <a:lvl6pPr marL="2286000" indent="0" eaLnBrk="1" latinLnBrk="0" hangingPunct="1">
              <a:buNone/>
              <a:defRPr kumimoji="0" sz="1600" b="1"/>
            </a:lvl6pPr>
            <a:lvl7pPr marL="2743200" indent="0" eaLnBrk="1" latinLnBrk="0" hangingPunct="1">
              <a:buNone/>
              <a:defRPr kumimoji="0" sz="1600" b="1"/>
            </a:lvl7pPr>
            <a:lvl8pPr marL="3200400" indent="0" eaLnBrk="1" latinLnBrk="0" hangingPunct="1">
              <a:buNone/>
              <a:defRPr kumimoji="0" sz="1600" b="1"/>
            </a:lvl8pPr>
            <a:lvl9pPr marL="3657600" indent="0" eaLnBrk="1" latinLnBrk="0" hangingPunct="1">
              <a:buNone/>
              <a:defRPr kumimoji="0" sz="1600" b="1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 eaLnBrk="1" latinLnBrk="0" hangingPunct="1">
              <a:defRPr kumimoji="0" sz="2000" b="1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bg1"/>
                </a:solidFill>
              </a:defRPr>
            </a:lvl1pPr>
            <a:lvl2pPr eaLnBrk="1" latinLnBrk="0" hangingPunct="1">
              <a:defRPr kumimoji="0" sz="2800">
                <a:solidFill>
                  <a:schemeClr val="bg1"/>
                </a:solidFill>
              </a:defRPr>
            </a:lvl2pPr>
            <a:lvl3pPr eaLnBrk="1" latinLnBrk="0" hangingPunct="1">
              <a:defRPr kumimoji="0" sz="2400">
                <a:solidFill>
                  <a:schemeClr val="bg1"/>
                </a:solidFill>
              </a:defRPr>
            </a:lvl3pPr>
            <a:lvl4pPr eaLnBrk="1" latinLnBrk="0" hangingPunct="1">
              <a:defRPr kumimoji="0" sz="2000">
                <a:solidFill>
                  <a:schemeClr val="bg1"/>
                </a:solidFill>
              </a:defRPr>
            </a:lvl4pPr>
            <a:lvl5pPr eaLnBrk="1" latinLnBrk="0" hangingPunct="1">
              <a:defRPr kumimoji="0" sz="2000">
                <a:solidFill>
                  <a:schemeClr val="bg1"/>
                </a:solidFill>
              </a:defRPr>
            </a:lvl5pPr>
            <a:lvl6pPr eaLnBrk="1" latinLnBrk="0" hangingPunct="1">
              <a:defRPr kumimoji="0" sz="2000"/>
            </a:lvl6pPr>
            <a:lvl7pPr eaLnBrk="1" latinLnBrk="0" hangingPunct="1">
              <a:defRPr kumimoji="0" sz="2000"/>
            </a:lvl7pPr>
            <a:lvl8pPr eaLnBrk="1" latinLnBrk="0" hangingPunct="1">
              <a:defRPr kumimoji="0" sz="2000"/>
            </a:lvl8pPr>
            <a:lvl9pPr eaLnBrk="1" latinLnBrk="0" hangingPunct="1">
              <a:defRPr kumimoji="0"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 eaLnBrk="1" latinLnBrk="0" hangingPunct="1">
              <a:buNone/>
              <a:defRPr kumimoji="0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0" sz="4000" kern="1200">
          <a:solidFill>
            <a:schemeClr val="tx1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32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8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4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n-US"/>
      </a:defPPr>
      <a:lvl1pPr marL="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pPr marL="347472" indent="-347472" algn="r" defTabSz="914400">
              <a:spcBef>
                <a:spcPts val="528"/>
              </a:spcBef>
              <a:buNone/>
            </a:pPr>
            <a:r>
              <a:rPr lang="zh-CN" altLang="en-US" sz="2200" b="0" i="0" dirty="0" smtClean="0">
                <a:solidFill>
                  <a:srgbClr val="262626">
                    <a:lumMod val="75000"/>
                  </a:srgbClr>
                </a:solidFill>
                <a:latin typeface="Hei"/>
                <a:ea typeface="Hei"/>
                <a:cs typeface="Hei"/>
              </a:rPr>
              <a:t>时间宝项目</a:t>
            </a:r>
            <a:endParaRPr lang="en-US" sz="2200" b="0" i="0" dirty="0">
              <a:solidFill>
                <a:srgbClr val="262626">
                  <a:lumMod val="7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zh-CN" altLang="en-US" sz="5300" dirty="0" smtClean="0">
                <a:latin typeface="微软雅黑"/>
                <a:ea typeface="微软雅黑"/>
                <a:cs typeface="微软雅黑"/>
              </a:rPr>
              <a:t>帮家长提高孩子时间管理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2400" b="0" i="0" baseline="0" dirty="0" smtClean="0">
                <a:solidFill>
                  <a:srgbClr val="7BCF27"/>
                </a:solidFill>
                <a:latin typeface="Hei"/>
                <a:ea typeface="Hei"/>
                <a:cs typeface="Hei"/>
              </a:rPr>
              <a:t>项目计划</a:t>
            </a:r>
            <a: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/>
            </a:r>
            <a:b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</a:br>
            <a:endParaRPr lang="en-US" sz="2400" b="0" i="0" baseline="0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4800" y="762000"/>
            <a:ext cx="434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TreasureTime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查看记录，让孩子看到进步和不足，回忆美好时光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-1" r="658" b="1615"/>
          <a:stretch/>
        </p:blipFill>
        <p:spPr>
          <a:xfrm>
            <a:off x="2971800" y="1752600"/>
            <a:ext cx="5022273" cy="4112491"/>
          </a:xfrm>
        </p:spPr>
      </p:pic>
    </p:spTree>
    <p:extLst>
      <p:ext uri="{BB962C8B-B14F-4D97-AF65-F5344CB8AC3E}">
        <p14:creationId xmlns:p14="http://schemas.microsoft.com/office/powerpoint/2010/main" val="294828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记录养育支出，帮助孩子理解金钱来之不易，培养亲情。</a:t>
            </a:r>
            <a:endParaRPr lang="en-US" sz="2000" b="0" i="0" dirty="0" smtClean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2"/>
          <a:srcRect l="607" r="-1064"/>
          <a:stretch/>
        </p:blipFill>
        <p:spPr>
          <a:xfrm>
            <a:off x="5105400" y="1600200"/>
            <a:ext cx="2491000" cy="40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  <a:r>
              <a:rPr lang="en-US" altLang="zh-CN" sz="2000" dirty="0" smtClean="0">
                <a:latin typeface="Hei"/>
                <a:ea typeface="Hei"/>
                <a:cs typeface="Hei"/>
              </a:rPr>
              <a:t> - 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帮助孩子理解资</a:t>
            </a:r>
            <a:r>
              <a:rPr lang="zh-CN" altLang="en-US" sz="2000" dirty="0">
                <a:latin typeface="Hei"/>
                <a:ea typeface="Hei"/>
                <a:cs typeface="Hei"/>
              </a:rPr>
              <a:t>金的时间价值，从小培养孩子的理财能力</a:t>
            </a: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00200"/>
            <a:ext cx="2844800" cy="43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8" name="Oval 7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9728" y="1531434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i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商业模式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市场、营销与收益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838200"/>
            <a:ext cx="7696200" cy="2057400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10000"/>
          </a:bodyPr>
          <a:lstStyle/>
          <a:p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磨蹭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也就是拖拉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是在孩子中普遍存在的一个问题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。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80%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的家长认为自己缺乏有效方便的管理工具帮助孩子建立时间概念，提高孩子的自我时间管理意识。</a:t>
            </a:r>
          </a:p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</a:t>
            </a: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通过对周边人群的调查，金钱激励手段被普遍使用（包括购买玩具、食品、书籍等）。为改变改变孩子磨蹭、拖拉的习惯，家长投入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元／年是可以普遍接受的。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543800" cy="1428929"/>
          </a:xfrm>
        </p:spPr>
        <p:txBody>
          <a:bodyPr wrap="square" t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   </a:t>
            </a:r>
            <a:r>
              <a:rPr lang="zh-CN" altLang="en-US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时间宝的市场需求强烈</a:t>
            </a:r>
            <a:endParaRPr lang="en-US" sz="4800" b="1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686800" cy="3886200"/>
          </a:xfrm>
        </p:spPr>
        <p:txBody>
          <a:bodyPr>
            <a:normAutofit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按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年人口普查数据推算，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2017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7-15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岁本地户口的儿童人数约为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万。（不包括流动人口）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如果保守估计，其中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30%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存在本项目需求，并愿意为之定期存储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元。按年化收益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本项目仅在北京市场的资金存储价值潜力超过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100,000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万元。并且此资金会有很强的滞留性。具备很强的吸储能力。年收益为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万客户具有相同属性，可带来的广告收益（按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年艾瑞咨询统计，中国广告网络客户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64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元计算，作为儿童与青少年与家长客户按本项目占比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5%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计算）约为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第三方客户服务与商品推广收入另计。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时间宝项目市场价值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2438400" cy="35052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通过银行推广：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银行获得存款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公司与银行分取存款收益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推广快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市场成本低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收益低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受制于银行协议的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签订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时间宝项目商业模式一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096000" y="1752600"/>
            <a:ext cx="2133599" cy="674132"/>
            <a:chOff x="3124200" y="1447800"/>
            <a:chExt cx="2133599" cy="674132"/>
          </a:xfrm>
        </p:grpSpPr>
        <p:sp>
          <p:nvSpPr>
            <p:cNvPr id="7" name="矩形 6"/>
            <p:cNvSpPr/>
            <p:nvPr/>
          </p:nvSpPr>
          <p:spPr>
            <a:xfrm>
              <a:off x="3124200" y="14478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33800" y="17526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752600" y="2209800"/>
            <a:ext cx="1150837" cy="1588532"/>
            <a:chOff x="762000" y="2514600"/>
            <a:chExt cx="1150837" cy="15885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1150837" cy="114528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90600" y="37338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银行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24400" y="4495800"/>
            <a:ext cx="646331" cy="2064905"/>
            <a:chOff x="5791200" y="3562227"/>
            <a:chExt cx="646331" cy="2064905"/>
          </a:xfrm>
        </p:grpSpPr>
        <p:pic>
          <p:nvPicPr>
            <p:cNvPr id="13" name="图片 12" descr="AA05384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467600" y="5029200"/>
            <a:ext cx="646331" cy="1359932"/>
            <a:chOff x="7086600" y="5029200"/>
            <a:chExt cx="646331" cy="1359932"/>
          </a:xfrm>
        </p:grpSpPr>
        <p:pic>
          <p:nvPicPr>
            <p:cNvPr id="20" name="图片 19" descr="77498164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827237" y="1983433"/>
            <a:ext cx="3192563" cy="799010"/>
            <a:chOff x="2446237" y="1983433"/>
            <a:chExt cx="3192563" cy="799010"/>
          </a:xfrm>
        </p:grpSpPr>
        <p:cxnSp>
          <p:nvCxnSpPr>
            <p:cNvPr id="24" name="直线箭头连接符 23"/>
            <p:cNvCxnSpPr>
              <a:stCxn id="6" idx="3"/>
              <a:endCxn id="7" idx="1"/>
            </p:cNvCxnSpPr>
            <p:nvPr/>
          </p:nvCxnSpPr>
          <p:spPr>
            <a:xfrm flipV="1">
              <a:off x="2446237" y="1983433"/>
              <a:ext cx="3192563" cy="79901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 rot="20745738">
              <a:off x="3300394" y="2089004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2" name="组 31"/>
          <p:cNvGrpSpPr/>
          <p:nvPr/>
        </p:nvGrpSpPr>
        <p:grpSpPr>
          <a:xfrm rot="1862602">
            <a:off x="2827237" y="2782443"/>
            <a:ext cx="1820963" cy="2548259"/>
            <a:chOff x="1961547" y="2125371"/>
            <a:chExt cx="1820963" cy="2548259"/>
          </a:xfrm>
        </p:grpSpPr>
        <p:cxnSp>
          <p:nvCxnSpPr>
            <p:cNvPr id="33" name="直线箭头连接符 32"/>
            <p:cNvCxnSpPr>
              <a:stCxn id="6" idx="3"/>
              <a:endCxn id="13" idx="1"/>
            </p:cNvCxnSpPr>
            <p:nvPr/>
          </p:nvCxnSpPr>
          <p:spPr>
            <a:xfrm rot="19737398">
              <a:off x="1961547" y="2125371"/>
              <a:ext cx="1820963" cy="254825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1436015">
              <a:off x="2319481" y="2932848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5248286" y="2426732"/>
            <a:ext cx="1819696" cy="2903970"/>
            <a:chOff x="3960723" y="1971765"/>
            <a:chExt cx="1819696" cy="2903970"/>
          </a:xfrm>
        </p:grpSpPr>
        <p:cxnSp>
          <p:nvCxnSpPr>
            <p:cNvPr id="38" name="直线箭头连接符 37"/>
            <p:cNvCxnSpPr>
              <a:stCxn id="13" idx="3"/>
              <a:endCxn id="8" idx="2"/>
            </p:cNvCxnSpPr>
            <p:nvPr/>
          </p:nvCxnSpPr>
          <p:spPr>
            <a:xfrm flipV="1">
              <a:off x="3960723" y="1971765"/>
              <a:ext cx="1819696" cy="290397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 rot="18267165">
              <a:off x="4279314" y="3208517"/>
              <a:ext cx="91563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067982" y="2426732"/>
            <a:ext cx="815452" cy="2602468"/>
            <a:chOff x="3875419" y="295365"/>
            <a:chExt cx="815452" cy="2602468"/>
          </a:xfrm>
        </p:grpSpPr>
        <p:cxnSp>
          <p:nvCxnSpPr>
            <p:cNvPr id="43" name="直线箭头连接符 42"/>
            <p:cNvCxnSpPr>
              <a:stCxn id="20" idx="0"/>
              <a:endCxn id="8" idx="2"/>
            </p:cNvCxnSpPr>
            <p:nvPr/>
          </p:nvCxnSpPr>
          <p:spPr>
            <a:xfrm flipH="1" flipV="1">
              <a:off x="3875419" y="295365"/>
              <a:ext cx="629643" cy="2602468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 rot="4544166">
              <a:off x="4079165" y="1625363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cxnSp>
        <p:nvCxnSpPr>
          <p:cNvPr id="50" name="曲线连接符 49"/>
          <p:cNvCxnSpPr>
            <a:stCxn id="13" idx="1"/>
            <a:endCxn id="10" idx="2"/>
          </p:cNvCxnSpPr>
          <p:nvPr/>
        </p:nvCxnSpPr>
        <p:spPr>
          <a:xfrm rot="10800000">
            <a:off x="2310778" y="3798332"/>
            <a:ext cx="2413622" cy="1532370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20" idx="2"/>
            <a:endCxn id="10" idx="2"/>
          </p:cNvCxnSpPr>
          <p:nvPr/>
        </p:nvCxnSpPr>
        <p:spPr>
          <a:xfrm rot="5400000" flipH="1">
            <a:off x="4027580" y="2081531"/>
            <a:ext cx="2029444" cy="5463047"/>
          </a:xfrm>
          <a:prstGeom prst="curvedConnector3">
            <a:avLst>
              <a:gd name="adj1" fmla="val -42554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590800" y="47244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设立账户并存款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019800" y="61722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设立账户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3" idx="0"/>
            <a:endCxn id="6" idx="3"/>
          </p:cNvCxnSpPr>
          <p:nvPr/>
        </p:nvCxnSpPr>
        <p:spPr>
          <a:xfrm rot="16200000" flipV="1">
            <a:off x="3107262" y="2578619"/>
            <a:ext cx="1713357" cy="2121006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399002" y="324433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奖励金转账指令</a:t>
            </a:r>
            <a:endParaRPr lang="zh-CN" altLang="en-US" sz="1400" dirty="0"/>
          </a:p>
        </p:txBody>
      </p:sp>
      <p:cxnSp>
        <p:nvCxnSpPr>
          <p:cNvPr id="64" name="肘形连接符 63"/>
          <p:cNvCxnSpPr>
            <a:stCxn id="6" idx="2"/>
            <a:endCxn id="20" idx="1"/>
          </p:cNvCxnSpPr>
          <p:nvPr/>
        </p:nvCxnSpPr>
        <p:spPr>
          <a:xfrm rot="16200000" flipH="1">
            <a:off x="3899208" y="1783896"/>
            <a:ext cx="2073402" cy="52157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67400" y="525780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</a:rPr>
              <a:t>奖励金转账</a:t>
            </a:r>
            <a:endParaRPr lang="zh-CN" altLang="en-US" dirty="0"/>
          </a:p>
        </p:txBody>
      </p:sp>
      <p:cxnSp>
        <p:nvCxnSpPr>
          <p:cNvPr id="67" name="肘形连接符 66"/>
          <p:cNvCxnSpPr>
            <a:stCxn id="6" idx="0"/>
          </p:cNvCxnSpPr>
          <p:nvPr/>
        </p:nvCxnSpPr>
        <p:spPr>
          <a:xfrm rot="5400000" flipH="1" flipV="1">
            <a:off x="4097709" y="211510"/>
            <a:ext cx="228600" cy="37679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352800" y="1600200"/>
            <a:ext cx="1455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</a:rPr>
              <a:t>奖</a:t>
            </a:r>
            <a:r>
              <a:rPr lang="zh-CN" altLang="en-US" sz="1400" dirty="0" smtClean="0">
                <a:solidFill>
                  <a:srgbClr val="262626"/>
                </a:solidFill>
              </a:rPr>
              <a:t>励金转账信息</a:t>
            </a:r>
            <a:endParaRPr lang="zh-CN" altLang="en-US" sz="1400" dirty="0"/>
          </a:p>
        </p:txBody>
      </p:sp>
      <p:cxnSp>
        <p:nvCxnSpPr>
          <p:cNvPr id="70" name="曲线连接符 69"/>
          <p:cNvCxnSpPr>
            <a:stCxn id="6" idx="0"/>
            <a:endCxn id="7" idx="0"/>
          </p:cNvCxnSpPr>
          <p:nvPr/>
        </p:nvCxnSpPr>
        <p:spPr>
          <a:xfrm rot="5400000" flipH="1" flipV="1">
            <a:off x="4516809" y="-436190"/>
            <a:ext cx="457200" cy="4834781"/>
          </a:xfrm>
          <a:prstGeom prst="curvedConnector3">
            <a:avLst>
              <a:gd name="adj1" fmla="val 197980"/>
            </a:avLst>
          </a:prstGeom>
          <a:ln>
            <a:solidFill>
              <a:srgbClr val="0000FF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5181600" y="13716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银行分利</a:t>
            </a:r>
            <a:endParaRPr lang="zh-CN" altLang="en-US" sz="1400" dirty="0"/>
          </a:p>
        </p:txBody>
      </p:sp>
      <p:sp>
        <p:nvSpPr>
          <p:cNvPr id="77" name="矩形 76"/>
          <p:cNvSpPr/>
          <p:nvPr/>
        </p:nvSpPr>
        <p:spPr>
          <a:xfrm>
            <a:off x="228600" y="59436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问题：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是否需要第三方平台？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75"/>
              <a:gd name="adj6" fmla="val -66423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6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" y="990600"/>
            <a:ext cx="2740891" cy="28194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直接服务推广：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通过用户购买积分获得收益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优势：获利全部归公司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劣势：推广成本高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依赖客户对公司的</a:t>
            </a: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信任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时间宝项目商业模式二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207"/>
              <a:gd name="adj6" fmla="val -189800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  <p:grpSp>
        <p:nvGrpSpPr>
          <p:cNvPr id="89" name="组 88"/>
          <p:cNvGrpSpPr/>
          <p:nvPr/>
        </p:nvGrpSpPr>
        <p:grpSpPr>
          <a:xfrm>
            <a:off x="3163669" y="3581400"/>
            <a:ext cx="646331" cy="2064905"/>
            <a:chOff x="5791200" y="3562227"/>
            <a:chExt cx="646331" cy="2064905"/>
          </a:xfrm>
        </p:grpSpPr>
        <p:pic>
          <p:nvPicPr>
            <p:cNvPr id="90" name="图片 89" descr="AA0538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7" name="组 96"/>
          <p:cNvGrpSpPr/>
          <p:nvPr/>
        </p:nvGrpSpPr>
        <p:grpSpPr>
          <a:xfrm>
            <a:off x="4306669" y="1600200"/>
            <a:ext cx="2133599" cy="674132"/>
            <a:chOff x="6096000" y="1752600"/>
            <a:chExt cx="2133599" cy="674132"/>
          </a:xfrm>
        </p:grpSpPr>
        <p:sp>
          <p:nvSpPr>
            <p:cNvPr id="95" name="矩形 94"/>
            <p:cNvSpPr/>
            <p:nvPr/>
          </p:nvSpPr>
          <p:spPr>
            <a:xfrm>
              <a:off x="6096000" y="17526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705600" y="20574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6211669" y="4038600"/>
            <a:ext cx="646331" cy="1359932"/>
            <a:chOff x="7086600" y="5029200"/>
            <a:chExt cx="646331" cy="1359932"/>
          </a:xfrm>
        </p:grpSpPr>
        <p:pic>
          <p:nvPicPr>
            <p:cNvPr id="99" name="图片 98" descr="7749816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 flipH="1">
            <a:off x="3539912" y="2089666"/>
            <a:ext cx="1452557" cy="1491734"/>
            <a:chOff x="7019330" y="1342356"/>
            <a:chExt cx="5904165" cy="1626290"/>
          </a:xfrm>
        </p:grpSpPr>
        <p:cxnSp>
          <p:nvCxnSpPr>
            <p:cNvPr id="102" name="直线箭头连接符 101"/>
            <p:cNvCxnSpPr>
              <a:stCxn id="90" idx="0"/>
              <a:endCxn id="96" idx="1"/>
            </p:cNvCxnSpPr>
            <p:nvPr/>
          </p:nvCxnSpPr>
          <p:spPr>
            <a:xfrm flipH="1" flipV="1">
              <a:off x="7019330" y="1342356"/>
              <a:ext cx="5904165" cy="162629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 rot="2814697">
              <a:off x="10858194" y="1848125"/>
              <a:ext cx="91563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106" name="组 105"/>
          <p:cNvGrpSpPr/>
          <p:nvPr/>
        </p:nvGrpSpPr>
        <p:grpSpPr>
          <a:xfrm rot="1862602">
            <a:off x="3839955" y="2274332"/>
            <a:ext cx="1591096" cy="2141970"/>
            <a:chOff x="2053363" y="1512277"/>
            <a:chExt cx="1591096" cy="2141970"/>
          </a:xfrm>
        </p:grpSpPr>
        <p:cxnSp>
          <p:nvCxnSpPr>
            <p:cNvPr id="107" name="直线箭头连接符 106"/>
            <p:cNvCxnSpPr>
              <a:stCxn id="96" idx="2"/>
              <a:endCxn id="90" idx="3"/>
            </p:cNvCxnSpPr>
            <p:nvPr/>
          </p:nvCxnSpPr>
          <p:spPr>
            <a:xfrm rot="19737398" flipH="1">
              <a:off x="2053363" y="1512277"/>
              <a:ext cx="1591096" cy="21419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 rot="16558826">
              <a:off x="2519767" y="2795389"/>
              <a:ext cx="9284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购买积分</a:t>
              </a:r>
              <a:endParaRPr lang="zh-CN" altLang="en-US" sz="1400" b="1" dirty="0"/>
            </a:p>
          </p:txBody>
        </p:sp>
      </p:grpSp>
      <p:grpSp>
        <p:nvGrpSpPr>
          <p:cNvPr id="112" name="组 111"/>
          <p:cNvGrpSpPr/>
          <p:nvPr/>
        </p:nvGrpSpPr>
        <p:grpSpPr>
          <a:xfrm rot="1862602">
            <a:off x="4166345" y="3241107"/>
            <a:ext cx="2524114" cy="1287430"/>
            <a:chOff x="2629731" y="1517856"/>
            <a:chExt cx="2524114" cy="1287430"/>
          </a:xfrm>
        </p:grpSpPr>
        <p:cxnSp>
          <p:nvCxnSpPr>
            <p:cNvPr id="113" name="直线箭头连接符 112"/>
            <p:cNvCxnSpPr>
              <a:stCxn id="99" idx="1"/>
              <a:endCxn id="90" idx="3"/>
            </p:cNvCxnSpPr>
            <p:nvPr/>
          </p:nvCxnSpPr>
          <p:spPr>
            <a:xfrm rot="19737398" flipH="1" flipV="1">
              <a:off x="2629731" y="2783700"/>
              <a:ext cx="2524114" cy="2158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/>
            <p:cNvSpPr/>
            <p:nvPr/>
          </p:nvSpPr>
          <p:spPr>
            <a:xfrm rot="2085958">
              <a:off x="2867911" y="1517856"/>
              <a:ext cx="18133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积分兑换现金与礼品</a:t>
              </a:r>
              <a:endParaRPr lang="zh-CN" altLang="en-US" sz="1400" b="1" dirty="0"/>
            </a:p>
          </p:txBody>
        </p:sp>
      </p:grpSp>
      <p:grpSp>
        <p:nvGrpSpPr>
          <p:cNvPr id="117" name="组 116"/>
          <p:cNvGrpSpPr/>
          <p:nvPr/>
        </p:nvGrpSpPr>
        <p:grpSpPr>
          <a:xfrm rot="1862602">
            <a:off x="5266551" y="2228645"/>
            <a:ext cx="1072091" cy="2300795"/>
            <a:chOff x="3121033" y="807921"/>
            <a:chExt cx="1072091" cy="2300795"/>
          </a:xfrm>
        </p:grpSpPr>
        <p:cxnSp>
          <p:nvCxnSpPr>
            <p:cNvPr id="118" name="直线箭头连接符 117"/>
            <p:cNvCxnSpPr>
              <a:stCxn id="96" idx="2"/>
              <a:endCxn id="99" idx="1"/>
            </p:cNvCxnSpPr>
            <p:nvPr/>
          </p:nvCxnSpPr>
          <p:spPr>
            <a:xfrm rot="19737398">
              <a:off x="3260106" y="807921"/>
              <a:ext cx="933018" cy="216355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/>
            <p:cNvSpPr/>
            <p:nvPr/>
          </p:nvSpPr>
          <p:spPr>
            <a:xfrm rot="19737398">
              <a:off x="3121033" y="2800939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奖励积分</a:t>
              </a:r>
              <a:endParaRPr lang="zh-CN" altLang="en-US" sz="1400" b="1" dirty="0"/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5869632" y="2089666"/>
            <a:ext cx="724462" cy="1948934"/>
            <a:chOff x="5091785" y="1176210"/>
            <a:chExt cx="6737385" cy="2030616"/>
          </a:xfrm>
        </p:grpSpPr>
        <p:cxnSp>
          <p:nvCxnSpPr>
            <p:cNvPr id="123" name="直线箭头连接符 122"/>
            <p:cNvCxnSpPr>
              <a:stCxn id="99" idx="0"/>
              <a:endCxn id="96" idx="3"/>
            </p:cNvCxnSpPr>
            <p:nvPr/>
          </p:nvCxnSpPr>
          <p:spPr>
            <a:xfrm flipH="1" flipV="1">
              <a:off x="5091785" y="1176210"/>
              <a:ext cx="6737385" cy="2030616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/>
            <p:cNvSpPr/>
            <p:nvPr/>
          </p:nvSpPr>
          <p:spPr>
            <a:xfrm rot="4113992">
              <a:off x="10331558" y="1747058"/>
              <a:ext cx="382469" cy="73681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6" name="Oval 5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868" y="159276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实施方案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资源配置与实施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时间宝项实施步骤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458200" cy="533400"/>
          </a:xfrm>
        </p:spPr>
        <p:txBody>
          <a:bodyPr>
            <a:noAutofit/>
          </a:bodyPr>
          <a:lstStyle/>
          <a:p>
            <a:r>
              <a:rPr kumimoji="1" lang="zh-CN" altLang="en-US" sz="4400" dirty="0" smtClean="0"/>
              <a:t>本项目实施分期如下：</a:t>
            </a:r>
            <a:endParaRPr kumimoji="1" lang="zh-CN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2667000" y="21336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项目策划期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项目筹建期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项目运行期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项目发展期</a:t>
            </a:r>
          </a:p>
          <a:p>
            <a:endParaRPr kumimoji="1" lang="zh-CN" altLang="en-US" sz="4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97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buNone/>
            </a:pPr>
            <a:r>
              <a:rPr lang="en-US" sz="4000" b="1" i="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Hei"/>
                <a:ea typeface="Hei"/>
                <a:cs typeface="Hei"/>
              </a:rPr>
              <a:t>Agenda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0" y="2936809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0711" y="5127978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>
                <a:solidFill>
                  <a:srgbClr val="262626">
                    <a:lumMod val="75000"/>
                    <a:lumOff val="25000"/>
                  </a:srgbClr>
                </a:solidFill>
                <a:latin typeface="Hei"/>
                <a:ea typeface="Hei"/>
                <a:cs typeface="Hei"/>
              </a:rPr>
              <a:t>时间宝－一个帮家长提高孩子时间管理的好帮手</a:t>
            </a:r>
            <a:endParaRPr lang="en-US" sz="2000" b="1" i="0" dirty="0">
              <a:solidFill>
                <a:srgbClr val="262626">
                  <a:lumMod val="7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528448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solidFill>
                  <a:srgbClr val="FF6600"/>
                </a:solidFill>
                <a:latin typeface="Hei"/>
                <a:ea typeface="Hei"/>
                <a:cs typeface="Hei"/>
              </a:rPr>
              <a:t>         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62000" y="1557456"/>
            <a:ext cx="2057400" cy="2708434"/>
            <a:chOff x="762000" y="1557456"/>
            <a:chExt cx="2057400" cy="2708434"/>
          </a:xfrm>
        </p:grpSpPr>
        <p:sp>
          <p:nvSpPr>
            <p:cNvPr id="6" name="Oval 5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    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1392" y="1557456"/>
              <a:ext cx="1219200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buNone/>
              </a:pPr>
              <a:r>
                <a:rPr lang="en-US" sz="17000" b="1" i="0">
                  <a:solidFill>
                    <a:srgbClr val="F26200"/>
                  </a:solidFill>
                  <a:latin typeface="Hei"/>
                  <a:ea typeface="Hei"/>
                  <a:cs typeface="Hei"/>
                </a:rPr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3416" y="2666898"/>
              <a:ext cx="1931160" cy="6832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什么</a:t>
              </a:r>
            </a:p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是</a:t>
              </a:r>
              <a:r>
                <a:rPr lang="zh-CN" altLang="en-US" sz="2400" b="1" i="0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时间宝</a:t>
              </a:r>
              <a:endParaRPr lang="en-US" sz="2400" b="1" i="0" dirty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35433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3968" y="1591943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3782124" y="198863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1872" y="2701385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商业模式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953643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1604" y="1587511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21" name="Oval 20"/>
          <p:cNvSpPr/>
          <p:nvPr/>
        </p:nvSpPr>
        <p:spPr>
          <a:xfrm>
            <a:off x="6569928" y="2005362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1810" y="2674651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实施方案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项目策划期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371600"/>
            <a:ext cx="77724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完善项目商业计划并获取初期投资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完成公司组建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获取与相应银行的合作意向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目系统原型设计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（范，两星期）</a:t>
            </a:r>
            <a:endParaRPr kumimoji="1" lang="zh-CN" altLang="en-US" sz="20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公司注册费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与银行公关费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市场调研（？）</a:t>
            </a:r>
            <a:endParaRPr kumimoji="1" lang="zh-CN" altLang="en-US" sz="20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一个月</a:t>
            </a:r>
          </a:p>
        </p:txBody>
      </p:sp>
    </p:spTree>
    <p:extLst>
      <p:ext uri="{BB962C8B-B14F-4D97-AF65-F5344CB8AC3E}">
        <p14:creationId xmlns:p14="http://schemas.microsoft.com/office/powerpoint/2010/main" val="37057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项目筹建期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000" y="1066800"/>
            <a:ext cx="83820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与银行签署相应的合作协议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与相关合作方签订合作协议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完成项目系统建设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系统建设费用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如建设外包：预计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万＋系统维护费用（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万／年）＋管理与商务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如系统自建：需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人（至少一名资深）＋美工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人＋管理与商务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硬件需求：开发与运维环境＋云存储（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年）＋系统托管费用（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年）＋办公设备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外包：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自建：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4-5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月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295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项目运行期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如系统外包：完成系统完全接收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形成系统自我维护与二次开发能力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如建设外包：需增加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如自建：需增加程序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20-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9898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项目发展期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实现增值收益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完成系统二次开发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完成系统二次融资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系统二次开发费用（待定）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系统研发与维护人员：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  <a:endParaRPr kumimoji="1" lang="en-US" altLang="zh-CN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人（促销与讲座）第二城市拓展：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31222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技术选型说明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000" y="1066800"/>
            <a:ext cx="83820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本项目特点：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后台应用简单；没有过多的业务工作流和复杂的表单；安全性要求相对较高；需要配合业务的灵活度；即时性要求不高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前端通过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实现，客户交互体验是重点，需要灵活更新机制以配合业务需求的变化。需要多方面考虑客户端的多样性和复杂性。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基于上述特点，技术选型如下：</a:t>
            </a:r>
            <a:endParaRPr kumimoji="1" lang="zh-CN" altLang="en-US" sz="24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后台：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 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＋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err="1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M</a:t>
            </a:r>
            <a:r>
              <a:rPr kumimoji="1" lang="en-US" altLang="zh-CN" dirty="0" err="1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ysql</a:t>
            </a:r>
            <a:endParaRPr kumimoji="1" lang="en-US" altLang="zh-CN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原因：灵活，快速、开发成本低。</a:t>
            </a:r>
            <a:endParaRPr kumimoji="1" lang="zh-CN" altLang="en-US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管理前端：基于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Web 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Html 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＋</a:t>
            </a:r>
            <a:r>
              <a:rPr kumimoji="1" lang="en-US" altLang="zh-CN" dirty="0" err="1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javaScript</a:t>
            </a:r>
            <a:endParaRPr kumimoji="1" lang="en-US" altLang="zh-CN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原因：灵活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方便开发、易部署。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客户端：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IOS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Android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、微信端跨平台原生开发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原因：客户设备的多样性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，测试要求高。</a:t>
            </a:r>
            <a:endParaRPr kumimoji="1" lang="zh-CN" altLang="en-US" sz="24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自建系统人员要求：（最低配置）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一名强势有经验的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资深编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程＋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名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工程师。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IOS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编程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名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＋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 Android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编程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名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1名美工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UI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设计，处理界面和图片。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测试由其他人员配合，工作量较大。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客户端工程师与后台编程的配合是项目成功的关键。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219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什么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是时间宝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项目概览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392" y="155745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F26200"/>
                </a:solidFill>
                <a:latin typeface="Hei"/>
                <a:ea typeface="Hei"/>
                <a:cs typeface="He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每个父母都会遇到的问题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常言道：十个孩子九个磨！提起孩子的磨蹭，每位父母都有诉不完的苦，可谓大伤脑筋！对孩子的磨蹭百态更是历数不尽：起床磨蹭、洗漱磨蹭、吃饭磨蹭、做事磨蹭、睡觉磨蹭</a:t>
            </a:r>
            <a:r>
              <a:rPr lang="en-US" altLang="zh-CN" sz="2000" dirty="0"/>
              <a:t>…</a:t>
            </a:r>
            <a:r>
              <a:rPr lang="en-US" altLang="zh-CN" sz="2000" dirty="0" smtClean="0"/>
              <a:t>…</a:t>
            </a:r>
          </a:p>
          <a:p>
            <a:r>
              <a:rPr kumimoji="1" lang="zh-CN" altLang="en-US" sz="2000" dirty="0" smtClean="0"/>
              <a:t>什么原因：</a:t>
            </a:r>
            <a:endParaRPr kumimoji="1" lang="en-US" altLang="zh-CN" sz="2000" dirty="0" smtClean="0"/>
          </a:p>
          <a:p>
            <a:pPr lvl="1"/>
            <a:r>
              <a:rPr lang="zh-CN" altLang="en-US" sz="1800" dirty="0"/>
              <a:t>孩子对时间的概念是比较模糊的，</a:t>
            </a:r>
            <a:r>
              <a:rPr lang="zh-CN" altLang="en-US" sz="1800" dirty="0">
                <a:solidFill>
                  <a:srgbClr val="FF0000"/>
                </a:solidFill>
              </a:rPr>
              <a:t>他们不知道快一点做完事情能有什么好处，当然也没有意识到慢一点做事有什么不好</a:t>
            </a:r>
            <a:r>
              <a:rPr lang="zh-CN" altLang="en-US" sz="1800" dirty="0"/>
              <a:t>。这就需要父母平时注意强化孩子的时间观念，不然孩子很难</a:t>
            </a:r>
            <a:r>
              <a:rPr lang="zh-CN" altLang="en-US" sz="1800" dirty="0">
                <a:solidFill>
                  <a:srgbClr val="FF0000"/>
                </a:solidFill>
              </a:rPr>
              <a:t>感受到时间对自己的意义</a:t>
            </a:r>
            <a:r>
              <a:rPr lang="zh-CN" altLang="en-US" sz="1800" dirty="0"/>
              <a:t>，很容易养成不惜时的坏习惯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孩子一般自我控制能力较弱，注意力容易受到周围环境的影响，很容易被新鲜事物吸引，所以就会很快忘记初衷，而无法专心于所做的事情。这样孩子每件事情都只能留个“尾巴”，有始无终，从而慢慢养成磨蹭的毛病</a:t>
            </a:r>
            <a:r>
              <a:rPr lang="zh-CN" altLang="en-US" sz="1800" dirty="0" smtClean="0"/>
              <a:t>。</a:t>
            </a:r>
            <a:r>
              <a:rPr lang="zh-CN" altLang="en-US" sz="1800" dirty="0" smtClean="0">
                <a:solidFill>
                  <a:srgbClr val="FF0000"/>
                </a:solidFill>
              </a:rPr>
              <a:t>孩子需要正面的引导、提醒和激励。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2200" dirty="0" smtClean="0"/>
              <a:t>形成坏习惯对孩子将来的学习、工作将形成重大的障碍，统计表明：有坏习惯的孩子未来很难在学业上有好成绩，很难在事业上有所成就。</a:t>
            </a:r>
            <a:r>
              <a:rPr kumimoji="1" lang="en-US" altLang="zh-CN" sz="2200" dirty="0" smtClean="0"/>
              <a:t> </a:t>
            </a:r>
            <a:r>
              <a:rPr kumimoji="1" lang="zh-CN" altLang="en-US" sz="2200" dirty="0" smtClean="0">
                <a:solidFill>
                  <a:srgbClr val="FF0000"/>
                </a:solidFill>
              </a:rPr>
              <a:t>形成好习惯比什么都重要。</a:t>
            </a:r>
            <a:endParaRPr kumimoji="1" lang="en-US" altLang="zh-CN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国人的时间教育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28" t="631" r="-2173" b="-505"/>
          <a:stretch/>
        </p:blipFill>
        <p:spPr>
          <a:xfrm>
            <a:off x="5715000" y="3886200"/>
            <a:ext cx="3092077" cy="228369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3522133" cy="198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91000" y="1143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孩子磨蹭是引发父母发</a:t>
            </a:r>
            <a:r>
              <a:rPr lang="zh-CN" altLang="en-US" dirty="0"/>
              <a:t>火的一个最常见的因素。家长总觉着孩子应该开始干点正事儿了，但他一会儿干这个，一会儿干那个，一直不开始做正事，这时家长就会忍不住冲孩子吆喝</a:t>
            </a:r>
            <a:r>
              <a:rPr lang="zh-CN" altLang="en-US" dirty="0" smtClean="0"/>
              <a:t>。。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4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发火是国人最常见的办法，孩子是缺乏控制力，没有很强的时间概念的。发火反而会导致孩子的不理解，导致孩子无所适从，导致孩子的对抗。反而加重了他们磨蹭。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2362200" y="2895600"/>
            <a:ext cx="5943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孩子</a:t>
            </a:r>
            <a:r>
              <a:rPr lang="zh-CN" altLang="en-US" dirty="0">
                <a:solidFill>
                  <a:srgbClr val="FF0000"/>
                </a:solidFill>
              </a:rPr>
              <a:t>需要正面的引导，需要明白时间的意义，需要适当的激励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——《</a:t>
            </a:r>
            <a:r>
              <a:rPr lang="en-US" altLang="zh-CN" sz="1200" b="1" dirty="0"/>
              <a:t>Eileen Kennedy-Moore, Ph.D.,</a:t>
            </a:r>
            <a:r>
              <a:rPr lang="en-US" altLang="zh-CN" sz="1200" dirty="0"/>
              <a:t> is the author of many books including </a:t>
            </a:r>
            <a:r>
              <a:rPr lang="en-US" altLang="zh-CN" sz="1200" i="1" dirty="0"/>
              <a:t>Smart Parenting for Smart Kids: Nurturing Your Child's True Potential</a:t>
            </a:r>
            <a:r>
              <a:rPr lang="en-US" altLang="zh-CN" sz="1200" dirty="0" smtClean="0"/>
              <a:t>.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2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欧美专家对儿童时间教育的建议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" r="332" b="-353"/>
          <a:stretch/>
        </p:blipFill>
        <p:spPr>
          <a:xfrm>
            <a:off x="228600" y="1600200"/>
            <a:ext cx="2663319" cy="381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352800" cy="2604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81200"/>
            <a:ext cx="2449176" cy="327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048000"/>
            <a:ext cx="1698996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676400"/>
            <a:ext cx="2273530" cy="29307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1000" y="11430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帮孩子建立一个简单明了的计划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2600" y="12192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给予相应的奖励与刺激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4800" y="55626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问题：纸质的媒介做起来太麻烦了，</a:t>
            </a:r>
            <a:r>
              <a:rPr lang="en-US" altLang="zh-CN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也不易保存，不易让孩子看到他的进步</a:t>
            </a:r>
            <a:endParaRPr lang="zh-CN" altLang="en-US" sz="20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046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时间宝－一个帮家长提高孩子时间管理的好帮手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4" r="762"/>
          <a:stretch/>
        </p:blipFill>
        <p:spPr>
          <a:xfrm>
            <a:off x="152400" y="990600"/>
            <a:ext cx="2971800" cy="5655259"/>
          </a:xfrm>
        </p:spPr>
      </p:pic>
      <p:sp>
        <p:nvSpPr>
          <p:cNvPr id="6" name="右箭头 5"/>
          <p:cNvSpPr/>
          <p:nvPr/>
        </p:nvSpPr>
        <p:spPr>
          <a:xfrm>
            <a:off x="2514600" y="1295400"/>
            <a:ext cx="4114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990600"/>
            <a:ext cx="2319587" cy="3454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00400" y="20574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计时功能帮助孩子，提高对时间的关注，时间的概念在点点滴滴中强化。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3352800" y="32766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孩子是渴望认可的，每个点评，每个积分都会提高孩子自我管理的意识。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352800" y="4876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每一个奖励，都会让孩子体会到时间带来的效益，强化时间管理的能力。</a:t>
            </a:r>
            <a:endParaRPr lang="en-US" altLang="zh-CN" dirty="0" smtClean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6324600" y="2057400"/>
            <a:ext cx="6096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5638800" y="3810000"/>
            <a:ext cx="16002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590800" y="2971800"/>
            <a:ext cx="990600" cy="21336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7" r="-205"/>
          <a:stretch/>
        </p:blipFill>
        <p:spPr>
          <a:xfrm>
            <a:off x="228600" y="1295400"/>
            <a:ext cx="2413000" cy="4525963"/>
          </a:xfrm>
        </p:spPr>
      </p:pic>
      <p:sp>
        <p:nvSpPr>
          <p:cNvPr id="8" name="TextBox 10"/>
          <p:cNvSpPr txBox="1"/>
          <p:nvPr/>
        </p:nvSpPr>
        <p:spPr>
          <a:xfrm>
            <a:off x="2971800" y="1219200"/>
            <a:ext cx="5943600" cy="464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14000"/>
              </a:lnSpc>
              <a:buNone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系统主要功能：</a:t>
            </a:r>
          </a:p>
          <a:p>
            <a:pPr algn="l" defTabSz="914400">
              <a:lnSpc>
                <a:spcPct val="114000"/>
              </a:lnSpc>
              <a:buNone/>
            </a:pPr>
            <a:endParaRPr lang="zh-CN" altLang="en-US" sz="2000" b="0" i="0" dirty="0">
              <a:latin typeface="Hei"/>
              <a:ea typeface="Hei"/>
              <a:cs typeface="Hei"/>
            </a:endParaRPr>
          </a:p>
          <a:p>
            <a:pPr marL="342900" indent="-342900" algn="l" defTabSz="9144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日程安排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帮助孩子合理规划时间，培养孩子的时间概念和时间管理能力，培养亲子关系。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养育支出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记录孩子的养育支出，培养亲情，让孩子理解来之不易。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奖励计划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对孩子取得的进步进行激励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</a:p>
          <a:p>
            <a:pPr lvl="1">
              <a:lnSpc>
                <a:spcPct val="114000"/>
              </a:lnSpc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帮助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孩子理解资金的时间价值，从小培养孩子的理财能力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endParaRPr lang="zh-CN" altLang="en-US" sz="2000" b="0" i="0" dirty="0" smtClean="0">
              <a:latin typeface="Hei"/>
              <a:ea typeface="Hei"/>
              <a:cs typeface="Hei"/>
            </a:endParaRP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</p:spTree>
    <p:extLst>
      <p:ext uri="{BB962C8B-B14F-4D97-AF65-F5344CB8AC3E}">
        <p14:creationId xmlns:p14="http://schemas.microsoft.com/office/powerpoint/2010/main" val="21895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49530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和孩子一起制定计划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培养时间管理能力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33" r="-257"/>
          <a:stretch/>
        </p:blipFill>
        <p:spPr>
          <a:xfrm>
            <a:off x="2209800" y="1828800"/>
            <a:ext cx="2362869" cy="3992563"/>
          </a:xfrm>
        </p:spPr>
      </p:pic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3"/>
          <a:srcRect l="260" t="-250" r="-175" b="250"/>
          <a:stretch/>
        </p:blipFill>
        <p:spPr>
          <a:xfrm>
            <a:off x="5486400" y="1828800"/>
            <a:ext cx="2262909" cy="39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09QH3iDYSZce3zG7lU8ci"/>
</p:tagLst>
</file>

<file path=ppt/theme/theme1.xml><?xml version="1.0" encoding="utf-8"?>
<a:theme xmlns:a="http://schemas.openxmlformats.org/drawingml/2006/main" name="PowerPoint 2011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2011 简介.potx</Template>
  <TotalTime>0</TotalTime>
  <Words>1090</Words>
  <Application>Microsoft Macintosh PowerPoint</Application>
  <PresentationFormat>全屏显示(4:3)</PresentationFormat>
  <Paragraphs>210</Paragraphs>
  <Slides>24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PowerPoint 2011 简介</vt:lpstr>
      <vt:lpstr>帮家长提高孩子时间管理 项目计划 </vt:lpstr>
      <vt:lpstr>PowerPoint 演示文稿</vt:lpstr>
      <vt:lpstr>什么是时间宝</vt:lpstr>
      <vt:lpstr>每个父母都会遇到的问题</vt:lpstr>
      <vt:lpstr>国人的时间教育</vt:lpstr>
      <vt:lpstr>欧美专家对儿童时间教育的建议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项目商业模式</vt:lpstr>
      <vt:lpstr>   时间宝的市场需求强烈</vt:lpstr>
      <vt:lpstr>     按2010年人口普查数据推算，2017年7-15岁本地户口的儿童人数约为150万。（不包括流动人口）      如果保守估计，其中30%存在本项目需求，并愿意为之定期存储2000元。按年化收益1%计算，ARUP值约为20元      本项目仅在北京市场的资金存储价值潜力超过100,000万元。并且此资金会有很强的滞留性。具备很强的吸储能力。年收益为1000万元。      50万客户具有相同属性，可带来的广告收益（按2010年艾瑞咨询统计，中国广告网络客户ARUP值64元计算，作为儿童与青少年与家长客户按本项目占比5%计算）约为150万元。      第三方客户服务与商品推广收入另计。</vt:lpstr>
      <vt:lpstr>通过银行推广： 银行获得存款 公司与银行分取存款收益  优势：   推广快   市场成本低 劣势：   收益低   受制于银行协议的 签订</vt:lpstr>
      <vt:lpstr>直接服务推广： 通过用户购买积分获得收益  优势：获利全部归公司  劣势：推广成本高          依赖客户对公司的          信任   </vt:lpstr>
      <vt:lpstr>项目实施方案</vt:lpstr>
      <vt:lpstr>本项目实施分期如下：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2017-10-11T09:04:09Z</dcterms:modified>
</cp:coreProperties>
</file>